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cd78c6eb5ad45ef" /><Relationship Type="http://schemas.openxmlformats.org/officeDocument/2006/relationships/extended-properties" Target="/docProps/app.xml" Id="Rc062f74f0bfa40a2" /><Relationship Type="http://schemas.openxmlformats.org/officeDocument/2006/relationships/officeDocument" Target="/ppt/presentation.xml" Id="R13be322b1c6f48b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50b180b699340fa"/>
  </p:sldMasterIdLst>
  <p:notesMasterIdLst>
    <p:notesMasterId xmlns:r="http://schemas.openxmlformats.org/officeDocument/2006/relationships" r:id="R7df70d551d2042b9"/>
  </p:notesMasterIdLst>
  <p:sldIdLst>
    <p:sldId xmlns:r="http://schemas.openxmlformats.org/officeDocument/2006/relationships" id="256" r:id="Rf25a62f59edc4c1b"/>
    <p:sldId xmlns:r="http://schemas.openxmlformats.org/officeDocument/2006/relationships" id="257" r:id="R0918083dfc724fb9"/>
    <p:sldId xmlns:r="http://schemas.openxmlformats.org/officeDocument/2006/relationships" id="258" r:id="R317baf61e7d24cce"/>
    <p:sldId xmlns:r="http://schemas.openxmlformats.org/officeDocument/2006/relationships" id="259" r:id="R2e1a707fc3cb4c6c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50b180b699340fa" /><Relationship Type="http://schemas.openxmlformats.org/officeDocument/2006/relationships/theme" Target="/ppt/theme/theme1.xml" Id="R3ba4a1400ab54797" /><Relationship Type="http://schemas.openxmlformats.org/officeDocument/2006/relationships/notesMaster" Target="/ppt/notesMasters/notesMaster1.xml" Id="R7df70d551d2042b9" /><Relationship Type="http://schemas.openxmlformats.org/officeDocument/2006/relationships/presProps" Target="/ppt/presProps.xml" Id="R0fda6521a3314da4" /><Relationship Type="http://schemas.openxmlformats.org/officeDocument/2006/relationships/viewProps" Target="/ppt/viewProps.xml" Id="R27b012cdb1ed411e" /><Relationship Type="http://schemas.openxmlformats.org/officeDocument/2006/relationships/tableStyles" Target="/ppt/tableStyles.xml" Id="Rd8e7696086ca409e" /><Relationship Type="http://schemas.openxmlformats.org/officeDocument/2006/relationships/slide" Target="/ppt/slides/slide1.xml" Id="Rf25a62f59edc4c1b" /><Relationship Type="http://schemas.openxmlformats.org/officeDocument/2006/relationships/slide" Target="/ppt/slides/slide2.xml" Id="R0918083dfc724fb9" /><Relationship Type="http://schemas.openxmlformats.org/officeDocument/2006/relationships/slide" Target="/ppt/slides/slide3.xml" Id="R317baf61e7d24cce" /><Relationship Type="http://schemas.openxmlformats.org/officeDocument/2006/relationships/slide" Target="/ppt/slides/slide4.xml" Id="R2e1a707fc3cb4c6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087451673141439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f8ebbdad9254089" /><Relationship Type="http://schemas.openxmlformats.org/officeDocument/2006/relationships/notesMaster" Target="/ppt/notesMasters/notesMaster1.xml" Id="Rd3d16c7f9ecb451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b371e663d2b4196" /><Relationship Type="http://schemas.openxmlformats.org/officeDocument/2006/relationships/notesMaster" Target="/ppt/notesMasters/notesMaster1.xml" Id="Rf77a4781a42343b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836987ed34a47ab" /><Relationship Type="http://schemas.openxmlformats.org/officeDocument/2006/relationships/notesMaster" Target="/ppt/notesMasters/notesMaster1.xml" Id="R55549ca9286e4bd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9ce7dc1132144e7" /><Relationship Type="http://schemas.openxmlformats.org/officeDocument/2006/relationships/notesMaster" Target="/ppt/notesMasters/notesMaster1.xml" Id="R52932a47787645d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e8f79517312442c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b488f9b975854246" /><Relationship Type="http://schemas.openxmlformats.org/officeDocument/2006/relationships/slideLayout" Target="/ppt/slideLayouts/slideLayout2.xml" Id="R65d1ab11597744c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5d1ab11597744c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402558e5c884115" /><Relationship Type="http://schemas.openxmlformats.org/officeDocument/2006/relationships/notesSlide" Target="/ppt/notesSlides/notesSlide1.xml" Id="R781a3f8b5dc241b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9a2b8be86114836" /><Relationship Type="http://schemas.openxmlformats.org/officeDocument/2006/relationships/notesSlide" Target="/ppt/notesSlides/notesSlide2.xml" Id="R1462db7bcf2f473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295aa7603ab431d" /><Relationship Type="http://schemas.openxmlformats.org/officeDocument/2006/relationships/notesSlide" Target="/ppt/notesSlides/notesSlide3.xml" Id="R6ed7b4b8484d4c6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e752d85c9554c63" /><Relationship Type="http://schemas.openxmlformats.org/officeDocument/2006/relationships/notesSlide" Target="/ppt/notesSlides/notesSlide4.xml" Id="R8e6e42f664374c49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DC35541-D393-462A-956E-41D912920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202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9F0669B-F250-4DE3-8651-D1FC0FB47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0"/>
            <a:ext cx="4953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C8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350D941-8C0B-458F-9718-0C2B53D43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819150"/>
            <a:ext cx="320040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9525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524CAD1-18BB-48A1-856D-EC32708D4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85800"/>
            <a:ext cx="39052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rPr>
              <a:t>CUSTOMER DISCOVERY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6A6A459-3741-4B51-BC06-7F14C453E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66900"/>
            <a:ext cx="5810250" cy="1314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4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Sales Discovery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5351DE2-FB28-481B-ADB2-06D1F1FEC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14700"/>
            <a:ext cx="5143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rPr>
              <a:t>[Account name] | [Date] | [Team]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DFDBF51-81BD-458F-8593-C71422858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2001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5B6B72"/>
                </a:solidFill>
                <a:latin typeface="Aptos"/>
                <a:ea typeface="Aptos"/>
                <a:cs typeface="Aptos"/>
              </a:rPr>
              <a:t>Segment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68BB118-B1A9-41D5-9728-6E8ED7DC5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5621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[Enterprise/MM]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A10F099-8D11-468B-923C-57B9471366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0764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6E78CF4-CCDD-4507-B869-9C037A1DC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4193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5B6B72"/>
                </a:solidFill>
                <a:latin typeface="Aptos"/>
                <a:ea typeface="Aptos"/>
                <a:cs typeface="Aptos"/>
              </a:rPr>
              <a:t>Stage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5DB957-C643-4C12-98EB-4E63BF7B3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7813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[Discovery]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7A7A437-BB2A-4A5E-AE2A-DC15C2DF2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2956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94B907B-D417-4569-A5A0-25289AEAE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6385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5B6B72"/>
                </a:solidFill>
                <a:latin typeface="Aptos"/>
                <a:ea typeface="Aptos"/>
                <a:cs typeface="Aptos"/>
              </a:rPr>
              <a:t>Target close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878C849-E646-4558-889F-89EB06E48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0005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[Q# YYYY]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FAB5430-6803-4CD2-B25E-5F59F6B4C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5148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618024338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2EC53400-7958-4242-B390-130BB8E11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EF5F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B4615FC-45D3-4B9B-AFFB-02D8533A6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5B6B72"/>
                </a:solidFill>
                <a:latin typeface="Aptos"/>
                <a:ea typeface="Aptos"/>
                <a:cs typeface="Aptos"/>
              </a:rPr>
              <a:t>CUSTOMER DISCOVERY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CDC613E-E20F-4F8F-B833-2AA8C1EFD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87C8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352D8AA-2C6C-4B94-B064-06D925ABD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24E919B-09B1-4D19-A4EE-4C8129A9A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Account Context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A8AFF6-A96C-4AD1-8CC6-C3BE9D633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Capture facts that change the recommended path.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64A789E-0B13-4DE2-917E-E86829E8A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DA84BA6-44A0-45CA-BA06-F26E50CC5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E36B0C-8E71-4423-821A-7E443E2F0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52650"/>
            <a:ext cx="3200400" cy="3295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202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0D88574-F73E-4D4A-B633-A6BAA1CE4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5527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Account thesis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C6F250A-B7C3-43A7-9F54-496C833C5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200400"/>
            <a:ext cx="2324100" cy="1104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>
                    <a:alpha val="85098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FFFFFF">
                    <a:alpha val="85098"/>
                  </a:srgbClr>
                </a:solidFill>
                <a:latin typeface="Aptos"/>
                <a:ea typeface="Aptos"/>
                <a:cs typeface="Aptos"/>
              </a:rPr>
              <a:t>[One sentence on why this account should act now.]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06CEF8B-37EC-46A4-94A1-2FAB355E1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152650"/>
            <a:ext cx="63627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8C532D1-5B57-46D5-A0DA-7F4EE4044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305050"/>
            <a:ext cx="20002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287C88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287C88"/>
                </a:solidFill>
                <a:latin typeface="Aptos"/>
                <a:ea typeface="Aptos"/>
                <a:cs typeface="Aptos"/>
              </a:rPr>
              <a:t>Current environment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69625A-D4AC-4B17-98A4-BAEA36579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571750"/>
            <a:ext cx="5334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22027"/>
                </a:solidFill>
                <a:latin typeface="Aptos"/>
                <a:ea typeface="Aptos"/>
                <a:cs typeface="Aptos"/>
              </a:rPr>
              <a:t>[Systems, team, workflow]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D762AD4-67F3-4E30-81CA-DECF2C411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257550"/>
            <a:ext cx="63627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7FB1F58-0A64-4C24-A43A-89913D2174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409950"/>
            <a:ext cx="20002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287C88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287C88"/>
                </a:solidFill>
                <a:latin typeface="Aptos"/>
                <a:ea typeface="Aptos"/>
                <a:cs typeface="Aptos"/>
              </a:rPr>
              <a:t>Business objective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7F103D8-8D48-41AB-9508-8418C3F6C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676650"/>
            <a:ext cx="5334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22027"/>
                </a:solidFill>
                <a:latin typeface="Aptos"/>
                <a:ea typeface="Aptos"/>
                <a:cs typeface="Aptos"/>
              </a:rPr>
              <a:t>[Outcome the buyer is measured on]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185430F-BF72-4DB1-A42D-13A4BD2ED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4362450"/>
            <a:ext cx="63627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6EDC7FB-5B3C-4DEE-931B-20D7E70FC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514850"/>
            <a:ext cx="20002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287C88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287C88"/>
                </a:solidFill>
                <a:latin typeface="Aptos"/>
                <a:ea typeface="Aptos"/>
                <a:cs typeface="Aptos"/>
              </a:rPr>
              <a:t>Buying group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2332712-2B4A-442E-8972-1CA7AA67E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781550"/>
            <a:ext cx="5334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22027"/>
                </a:solidFill>
                <a:latin typeface="Aptos"/>
                <a:ea typeface="Aptos"/>
                <a:cs typeface="Aptos"/>
              </a:rPr>
              <a:t>[Champion, economic buyer, blockers]</a:t>
            </a:r>
          </a:p>
        </p:txBody>
      </p:sp>
    </p:spTree>
    <p:extLst>
      <p:ext uri="{BB962C8B-B14F-4D97-AF65-F5344CB8AC3E}">
        <p14:creationId xmlns:p14="http://schemas.microsoft.com/office/powerpoint/2010/main" val="831147839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AB25BAFB-4AA0-484A-9792-42771707B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EF5F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031A340-CD37-49D7-BDE4-46D125569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5B6B72"/>
                </a:solidFill>
                <a:latin typeface="Aptos"/>
                <a:ea typeface="Aptos"/>
                <a:cs typeface="Aptos"/>
              </a:rPr>
              <a:t>CUSTOMER DISCOVERY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C805BCC-B897-4B56-AF30-826C5CD44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87C8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300525A-120F-4148-AABC-A5D2EAE5F8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370A84A-D555-4C91-974E-482A3C148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Pain, Impact, Trigger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063D82-75FB-4D2C-8A90-B8EA4C6BEE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Keep the conversation anchored in quantified impact.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5973B2A-175E-4B78-BAB2-0CB20765C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AABA93C-CE24-4309-AFAB-6D143EB50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ECDA65-6F46-40AA-A49A-53D162259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3028950" cy="3028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F2FAD7E-2A94-4CBB-915D-8BFFA1877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2533650"/>
            <a:ext cx="20955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Pain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477ED47-B254-4A37-8911-4883E8369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181350"/>
            <a:ext cx="22669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[What is broken or slow today?]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0C202A-DC3E-4FB2-852D-8A354BEA4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2190750"/>
            <a:ext cx="3028950" cy="3028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2027"/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2FCC0A-252C-465C-A2CD-C7A20D10E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2533650"/>
            <a:ext cx="20955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Impact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F1C653B-75BA-4E6C-BDD6-EB86E2DD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3181350"/>
            <a:ext cx="22669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rPr>
              <a:t>[$, time, risk, or customer consequence]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0515A02-8DDE-48E2-AF30-892C70A37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190750"/>
            <a:ext cx="3028950" cy="3028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9FC589F-2C14-4C7C-AD00-F9101139F1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533650"/>
            <a:ext cx="20955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Trigger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3AE9221-0189-4E34-A21D-F1B5E729AD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81350"/>
            <a:ext cx="226695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[Why solve this now?]</a:t>
            </a:r>
          </a:p>
        </p:txBody>
      </p:sp>
    </p:spTree>
    <p:extLst>
      <p:ext uri="{BB962C8B-B14F-4D97-AF65-F5344CB8AC3E}">
        <p14:creationId xmlns:p14="http://schemas.microsoft.com/office/powerpoint/2010/main" val="1148251553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4A5278A-5B13-4F92-85CF-C47EE570D5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EF5F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AEF448C-E675-4AA2-BC8D-B342DB68F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5B6B72"/>
                </a:solidFill>
                <a:latin typeface="Aptos"/>
                <a:ea typeface="Aptos"/>
                <a:cs typeface="Aptos"/>
              </a:rPr>
              <a:t>CUSTOMER DISCOVERY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49D8860-F03A-4AEE-981F-247FBF09A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87C8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5C20DBA-2237-4E6C-91D0-3A74CA8AF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2BC8C1-DB21-4674-8C07-C629049BA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22027"/>
                </a:solidFill>
                <a:latin typeface="Aptos Display"/>
                <a:ea typeface="Aptos Display"/>
                <a:cs typeface="Aptos Display"/>
              </a:rPr>
              <a:t>Next Best Actions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FB5C217-0AF3-4BD7-9377-D32928245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Confirm mutual commitments and owners.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33037E9-F4F4-4932-80B0-CF07D4282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DCECEF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06D9344-3BBD-40F9-831C-7CDEFC2C3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F4405C-FCCF-42E7-9031-79342DF94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3714750"/>
            <a:ext cx="86677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28575">
            <a:solidFill>
              <a:srgbClr val="287C8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8B34D73-A593-4E6A-80CC-B1311978E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295650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28575">
            <a:solidFill>
              <a:srgbClr val="287C88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476AB56-7D91-4A5A-8E23-0BF90F59B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476625"/>
            <a:ext cx="43815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defRPr>
            </a:pPr>
            <a:r>
              <a: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rPr>
              <a:t>1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5EB71EC-2595-4DE4-9B77-E17F4286C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457700"/>
            <a:ext cx="1885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22027"/>
                </a:solidFill>
                <a:latin typeface="Aptos"/>
                <a:ea typeface="Aptos"/>
                <a:cs typeface="Aptos"/>
              </a:rPr>
              <a:t>Confirm problem fit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006C9F1-7CEF-489B-98AD-4C0DDF698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57750"/>
            <a:ext cx="1524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[Owner]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7791328-1889-46AB-B919-DB837857F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295650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28575">
            <a:solidFill>
              <a:srgbClr val="287C88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594B1A7-0659-4345-B63B-075323D65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476625"/>
            <a:ext cx="43815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defRPr>
            </a:pPr>
            <a:r>
              <a: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rPr>
              <a:t>2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AE5E56E-E7C0-4C6C-AF4F-A479E8F3C3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4457700"/>
            <a:ext cx="1885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22027"/>
                </a:solidFill>
                <a:latin typeface="Aptos"/>
                <a:ea typeface="Aptos"/>
                <a:cs typeface="Aptos"/>
              </a:rPr>
              <a:t>Map stakeholders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4B416CF-38A5-4DF1-9988-AA5D7A41D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52850" y="4857750"/>
            <a:ext cx="1524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[Owner]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690A2E8-44A7-4113-90EA-0FA564443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3295650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28575">
            <a:solidFill>
              <a:srgbClr val="287C88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635C94A-E70C-43A2-87DE-044BF1447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800" y="3476625"/>
            <a:ext cx="43815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defRPr>
            </a:pPr>
            <a:r>
              <a: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rPr>
              <a:t>3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796933B-7E31-4196-A783-9AB5D5536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38900" y="4457700"/>
            <a:ext cx="1885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22027"/>
                </a:solidFill>
                <a:latin typeface="Aptos"/>
                <a:ea typeface="Aptos"/>
                <a:cs typeface="Aptos"/>
              </a:rPr>
              <a:t>Share tailored demo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C958F23-AE99-4CB5-9E8B-604919554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857750"/>
            <a:ext cx="1524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[Owner]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C33DA32-2186-441F-95C4-4DC3734A6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48850" y="3295650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BFEFF"/>
          </a:solidFill>
          <a:ln xmlns:a="http://schemas.openxmlformats.org/drawingml/2006/main" w="28575">
            <a:solidFill>
              <a:srgbClr val="287C88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F0008CB-DDBF-45CB-A2C7-DECD129718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3476625"/>
            <a:ext cx="43815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defRPr>
            </a:pPr>
            <a:r>
              <a:rPr sz="1950" b="1">
                <a:solidFill>
                  <a:srgbClr val="287C88"/>
                </a:solidFill>
                <a:latin typeface="Aptos Display"/>
                <a:ea typeface="Aptos Display"/>
                <a:cs typeface="Aptos Display"/>
              </a:rPr>
              <a:t>4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A83C869-A214-4B0C-BA69-68AA10FC92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15450" y="4457700"/>
            <a:ext cx="1885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20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22027"/>
                </a:solidFill>
                <a:latin typeface="Aptos"/>
                <a:ea typeface="Aptos"/>
                <a:cs typeface="Aptos"/>
              </a:rPr>
              <a:t>Agree success plan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E04FE6D-ADD9-416E-A37B-860C8B189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4857750"/>
            <a:ext cx="1524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5B6B72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5B6B72"/>
                </a:solidFill>
                <a:latin typeface="Aptos"/>
                <a:ea typeface="Aptos"/>
                <a:cs typeface="Aptos"/>
              </a:rPr>
              <a:t>[Owner]</a:t>
            </a:r>
          </a:p>
        </p:txBody>
      </p:sp>
    </p:spTree>
    <p:extLst>
      <p:ext uri="{BB962C8B-B14F-4D97-AF65-F5344CB8AC3E}">
        <p14:creationId xmlns:p14="http://schemas.microsoft.com/office/powerpoint/2010/main" val="105189135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2026-05-28T23:23:33.0830000Z</dcterms:created>
  <dcterms:modified xsi:type="dcterms:W3CDTF">2026-05-28T23:23:33.0830000Z</dcterms:modified>
</coreProperties>
</file>