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notesMasters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6a153f14038d4acd" /><Relationship Type="http://schemas.openxmlformats.org/officeDocument/2006/relationships/extended-properties" Target="/docProps/app.xml" Id="Rc6889a06aa114026" /><Relationship Type="http://schemas.openxmlformats.org/officeDocument/2006/relationships/officeDocument" Target="/ppt/presentation.xml" Id="Rb6bb178e11cc4471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4f273922ecb74c01"/>
  </p:sldMasterIdLst>
  <p:notesMasterIdLst>
    <p:notesMasterId xmlns:r="http://schemas.openxmlformats.org/officeDocument/2006/relationships" r:id="Ra1fdd605ff2a423b"/>
  </p:notesMasterIdLst>
  <p:sldIdLst>
    <p:sldId xmlns:r="http://schemas.openxmlformats.org/officeDocument/2006/relationships" id="256" r:id="R5bf283afd2f749b6"/>
    <p:sldId xmlns:r="http://schemas.openxmlformats.org/officeDocument/2006/relationships" id="257" r:id="R2eb7310af83b4aaf"/>
    <p:sldId xmlns:r="http://schemas.openxmlformats.org/officeDocument/2006/relationships" id="258" r:id="R5b2ccb9756984a6a"/>
    <p:sldId xmlns:r="http://schemas.openxmlformats.org/officeDocument/2006/relationships" id="259" r:id="R5de5950d268842d4"/>
  </p:sldIdLst>
  <p:sldSz cx="12192000" cy="6858000"/>
  <p:notesSz cx="6858000" cy="9144000"/>
  <p:defaultTextStyle>
    <a:defPPr xmlns:a="http://schemas.openxmlformats.org/drawingml/2006/main">
      <a:defRPr lang="en-US"/>
    </a:defPPr>
    <a:lvl1pPr xmlns:a="http://schemas.openxmlformats.org/drawingml/2006/main"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xmlns:a="http://schemas.openxmlformats.org/drawingml/2006/main"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xmlns:a="http://schemas.openxmlformats.org/drawingml/2006/main"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xmlns:a="http://schemas.openxmlformats.org/drawingml/2006/main"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xmlns:a="http://schemas.openxmlformats.org/drawingml/2006/main"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xmlns:a="http://schemas.openxmlformats.org/drawingml/2006/main"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xmlns:a="http://schemas.openxmlformats.org/drawingml/2006/main"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xmlns:a="http://schemas.openxmlformats.org/drawingml/2006/main"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xmlns:a="http://schemas.openxmlformats.org/drawingml/2006/main"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xmlns:a="http://schemas.openxmlformats.org/drawingml/2006/main" n="120" d="100"/>
          <a:sy xmlns:a="http://schemas.openxmlformats.org/drawingml/2006/main" n="120" d="100"/>
        </p:scale>
        <p:origin x="800" y="184"/>
      </p:cViewPr>
      <p:guideLst/>
    </p:cSldViewPr>
  </p:slideViewPr>
  <p:notesTextViewPr>
    <p:cViewPr>
      <p:scale>
        <a:sx xmlns:a="http://schemas.openxmlformats.org/drawingml/2006/main" n="1" d="1"/>
        <a:sy xmlns:a="http://schemas.openxmlformats.org/drawingml/2006/main" n="1" d="1"/>
      </p:scale>
      <p:origin x="0" y="0"/>
    </p:cViewPr>
  </p:notesTextViewPr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f273922ecb74c01" /><Relationship Type="http://schemas.openxmlformats.org/officeDocument/2006/relationships/theme" Target="/ppt/theme/theme1.xml" Id="Raea1a17d1eb84ddb" /><Relationship Type="http://schemas.openxmlformats.org/officeDocument/2006/relationships/notesMaster" Target="/ppt/notesMasters/notesMaster1.xml" Id="Ra1fdd605ff2a423b" /><Relationship Type="http://schemas.openxmlformats.org/officeDocument/2006/relationships/presProps" Target="/ppt/presProps.xml" Id="R207146389f274f1a" /><Relationship Type="http://schemas.openxmlformats.org/officeDocument/2006/relationships/viewProps" Target="/ppt/viewProps.xml" Id="R276b9f4787ac4067" /><Relationship Type="http://schemas.openxmlformats.org/officeDocument/2006/relationships/tableStyles" Target="/ppt/tableStyles.xml" Id="R8647b0dc8a464618" /><Relationship Type="http://schemas.openxmlformats.org/officeDocument/2006/relationships/slide" Target="/ppt/slides/slide1.xml" Id="R5bf283afd2f749b6" /><Relationship Type="http://schemas.openxmlformats.org/officeDocument/2006/relationships/slide" Target="/ppt/slides/slide2.xml" Id="R2eb7310af83b4aaf" /><Relationship Type="http://schemas.openxmlformats.org/officeDocument/2006/relationships/slide" Target="/ppt/slides/slide3.xml" Id="R5b2ccb9756984a6a" /><Relationship Type="http://schemas.openxmlformats.org/officeDocument/2006/relationships/slide" Target="/ppt/slides/slide4.xml" Id="R5de5950d268842d4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2.xml" Id="Rcb0bd78b7f584290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solidFill>
          <a:schemeClr val="dk1"/>
        </a:solidFill>
        <a:solidFill>
          <a:schemeClr val="accent1"/>
        </a:soli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d101d16db3244167" /><Relationship Type="http://schemas.openxmlformats.org/officeDocument/2006/relationships/notesMaster" Target="/ppt/notesMasters/notesMaster1.xml" Id="Re1f755ad77a243d1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bacf7ec1c7e749fe" /><Relationship Type="http://schemas.openxmlformats.org/officeDocument/2006/relationships/notesMaster" Target="/ppt/notesMasters/notesMaster1.xml" Id="Reb2a4a1c6cde4ba0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a96d97623d7e45e4" /><Relationship Type="http://schemas.openxmlformats.org/officeDocument/2006/relationships/notesMaster" Target="/ppt/notesMasters/notesMaster1.xml" Id="R90936b8f27434ba1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a6d667fe90f44d27" /><Relationship Type="http://schemas.openxmlformats.org/officeDocument/2006/relationships/notesMaster" Target="/ppt/notesMasters/notesMaster1.xml" Id="R00e7e51b8e484759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1ba21a68e414d3d" /></Relationships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theme/theme1.xml" Id="R8eab65323dc94450" /><Relationship Type="http://schemas.openxmlformats.org/officeDocument/2006/relationships/slideLayout" Target="/ppt/slideLayouts/slideLayout2.xml" Id="Rce1fe4af651f4a91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ce1fe4af651f4a91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ac08faecfdc94956" /><Relationship Type="http://schemas.openxmlformats.org/officeDocument/2006/relationships/notesSlide" Target="/ppt/notesSlides/notesSlide1.xml" Id="R5246b522e23649b4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02e77a87890b4c54" /><Relationship Type="http://schemas.openxmlformats.org/officeDocument/2006/relationships/notesSlide" Target="/ppt/notesSlides/notesSlide2.xml" Id="R1ea8365aff764625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8ff2be4d5aeb4ff1" /><Relationship Type="http://schemas.openxmlformats.org/officeDocument/2006/relationships/notesSlide" Target="/ppt/notesSlides/notesSlide3.xml" Id="R59087f4771104799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ba4f47b301fa4f7b" /><Relationship Type="http://schemas.openxmlformats.org/officeDocument/2006/relationships/notesSlide" Target="/ppt/notesSlides/notesSlide4.xml" Id="Rcb3ab65791d6471b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1E3F9E8C-9A5A-4E1D-A4D1-E517150009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91627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C618D90-F298-4E9A-929A-5C3339DF38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0"/>
            <a:ext cx="4953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57B8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60D811B-D73D-446C-AC7D-212BDBC165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819150"/>
            <a:ext cx="3200400" cy="4476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EFDFF"/>
          </a:solidFill>
          <a:ln xmlns:a="http://schemas.openxmlformats.org/drawingml/2006/main" w="9525">
            <a:solidFill>
              <a:srgbClr val="FFFFFF">
                <a:alpha val="40000"/>
              </a:srgbClr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687953C-92EE-4593-B28D-E5A259C45F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685800"/>
            <a:ext cx="3905250" cy="323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FFFF">
                    <a:alpha val="60000"/>
                  </a:srgbClr>
                </a:solidFill>
                <a:latin typeface="Aptos"/>
                <a:ea typeface="Aptos"/>
                <a:cs typeface="Aptos"/>
              </a:defRPr>
            </a:pPr>
            <a:r>
              <a:rPr sz="900" b="1">
                <a:solidFill>
                  <a:srgbClr val="FFFFFF">
                    <a:alpha val="60000"/>
                  </a:srgbClr>
                </a:solidFill>
                <a:latin typeface="Aptos"/>
                <a:ea typeface="Aptos"/>
                <a:cs typeface="Aptos"/>
              </a:rPr>
              <a:t>PRODUCT DESIGN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1BE7A9E-AE83-4544-967A-B53DC2EC30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866900"/>
            <a:ext cx="5810250" cy="1314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4350" b="1">
                <a:solidFill>
                  <a:srgbClr val="FFFFFF"/>
                </a:solidFill>
                <a:latin typeface="Aptos Display"/>
                <a:ea typeface="Aptos Display"/>
                <a:cs typeface="Aptos Display"/>
              </a:defRPr>
            </a:pPr>
            <a:r>
              <a:rPr sz="4350" b="1">
                <a:solidFill>
                  <a:srgbClr val="FFFFFF"/>
                </a:solidFill>
                <a:latin typeface="Aptos Display"/>
                <a:ea typeface="Aptos Display"/>
                <a:cs typeface="Aptos Display"/>
              </a:rPr>
              <a:t>Design Review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ACF4C0F-A0FE-40A1-9567-9EEDD9CCFE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314700"/>
            <a:ext cx="5143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FFFFFF">
                    <a:alpha val="80000"/>
                  </a:srgbClr>
                </a:solidFill>
                <a:latin typeface="Aptos"/>
                <a:ea typeface="Aptos"/>
                <a:cs typeface="Aptos"/>
              </a:defRPr>
            </a:pPr>
            <a:r>
              <a:rPr sz="1575" b="0">
                <a:solidFill>
                  <a:srgbClr val="FFFFFF">
                    <a:alpha val="80000"/>
                  </a:srgbClr>
                </a:solidFill>
                <a:latin typeface="Aptos"/>
                <a:ea typeface="Aptos"/>
                <a:cs typeface="Aptos"/>
              </a:rPr>
              <a:t>[Product area] | [Milestone] | [Date]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EECBBE1-EA7A-4E9F-90A7-791CEC7AD2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1200150"/>
            <a:ext cx="2286000" cy="304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676078"/>
                </a:solidFill>
                <a:latin typeface="Aptos"/>
                <a:ea typeface="Aptos"/>
                <a:cs typeface="Aptos"/>
              </a:defRPr>
            </a:pPr>
            <a:r>
              <a:rPr sz="1050" b="1">
                <a:solidFill>
                  <a:srgbClr val="676078"/>
                </a:solidFill>
                <a:latin typeface="Aptos"/>
                <a:ea typeface="Aptos"/>
                <a:cs typeface="Aptos"/>
              </a:rPr>
              <a:t>Decision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3DF7A00-4E01-4F87-95F3-7C3E56ACBA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1562100"/>
            <a:ext cx="238125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91627"/>
                </a:solidFill>
                <a:latin typeface="Aptos Display"/>
                <a:ea typeface="Aptos Display"/>
                <a:cs typeface="Aptos Display"/>
              </a:defRPr>
            </a:pPr>
            <a:r>
              <a:rPr sz="2100" b="1">
                <a:solidFill>
                  <a:srgbClr val="191627"/>
                </a:solidFill>
                <a:latin typeface="Aptos Display"/>
                <a:ea typeface="Aptos Display"/>
                <a:cs typeface="Aptos Display"/>
              </a:rPr>
              <a:t>[Approve / revise]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B5FF1B8-FDB3-4B3F-86DC-9CF542BB5A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2076450"/>
            <a:ext cx="2343150" cy="0"/>
          </a:xfrm>
          <a:prstGeom xmlns:a="http://schemas.openxmlformats.org/drawingml/2006/main" prst="line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9525">
            <a:solidFill>
              <a:srgbClr val="E7E0F7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CF94B40-3AD4-4FAA-9106-40B52BE521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2419350"/>
            <a:ext cx="2286000" cy="304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676078"/>
                </a:solidFill>
                <a:latin typeface="Aptos"/>
                <a:ea typeface="Aptos"/>
                <a:cs typeface="Aptos"/>
              </a:defRPr>
            </a:pPr>
            <a:r>
              <a:rPr sz="1050" b="1">
                <a:solidFill>
                  <a:srgbClr val="676078"/>
                </a:solidFill>
                <a:latin typeface="Aptos"/>
                <a:ea typeface="Aptos"/>
                <a:cs typeface="Aptos"/>
              </a:rPr>
              <a:t>Audience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9E0D4A9-721A-412C-AC2D-84D1604F7A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2781300"/>
            <a:ext cx="238125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91627"/>
                </a:solidFill>
                <a:latin typeface="Aptos Display"/>
                <a:ea typeface="Aptos Display"/>
                <a:cs typeface="Aptos Display"/>
              </a:defRPr>
            </a:pPr>
            <a:r>
              <a:rPr sz="2100" b="1">
                <a:solidFill>
                  <a:srgbClr val="191627"/>
                </a:solidFill>
                <a:latin typeface="Aptos Display"/>
                <a:ea typeface="Aptos Display"/>
                <a:cs typeface="Aptos Display"/>
              </a:rPr>
              <a:t>[Review group]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67489F1-54EF-4547-AB5C-55BBE2A2EA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3295650"/>
            <a:ext cx="2343150" cy="0"/>
          </a:xfrm>
          <a:prstGeom xmlns:a="http://schemas.openxmlformats.org/drawingml/2006/main" prst="line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9525">
            <a:solidFill>
              <a:srgbClr val="E7E0F7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3F1D030-F7D1-4FA5-B4A8-0721410761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3638550"/>
            <a:ext cx="2286000" cy="304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676078"/>
                </a:solidFill>
                <a:latin typeface="Aptos"/>
                <a:ea typeface="Aptos"/>
                <a:cs typeface="Aptos"/>
              </a:defRPr>
            </a:pPr>
            <a:r>
              <a:rPr sz="1050" b="1">
                <a:solidFill>
                  <a:srgbClr val="676078"/>
                </a:solidFill>
                <a:latin typeface="Aptos"/>
                <a:ea typeface="Aptos"/>
                <a:cs typeface="Aptos"/>
              </a:rPr>
              <a:t>Prototype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ADB2541-E61C-4F52-A01F-8560438B38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4000500"/>
            <a:ext cx="238125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91627"/>
                </a:solidFill>
                <a:latin typeface="Aptos Display"/>
                <a:ea typeface="Aptos Display"/>
                <a:cs typeface="Aptos Display"/>
              </a:defRPr>
            </a:pPr>
            <a:r>
              <a:rPr sz="2100" b="1">
                <a:solidFill>
                  <a:srgbClr val="191627"/>
                </a:solidFill>
                <a:latin typeface="Aptos Display"/>
                <a:ea typeface="Aptos Display"/>
                <a:cs typeface="Aptos Display"/>
              </a:rPr>
              <a:t>[Link]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597E6E8-C8EE-440D-B07A-AE8152563D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4514850"/>
            <a:ext cx="2343150" cy="0"/>
          </a:xfrm>
          <a:prstGeom xmlns:a="http://schemas.openxmlformats.org/drawingml/2006/main" prst="line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9525">
            <a:solidFill>
              <a:srgbClr val="E7E0F7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1396623699"/>
      </p:ext>
    </p:extLst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B924FFC8-1689-4856-A6CD-83D5626033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1FB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AB09BA1-F3F3-4E9E-BF7A-C4FB874BAC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1950"/>
            <a:ext cx="30480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676078"/>
                </a:solidFill>
                <a:latin typeface="Aptos"/>
                <a:ea typeface="Aptos"/>
                <a:cs typeface="Aptos"/>
              </a:defRPr>
            </a:pPr>
            <a:r>
              <a:rPr sz="900" b="1">
                <a:solidFill>
                  <a:srgbClr val="676078"/>
                </a:solidFill>
                <a:latin typeface="Aptos"/>
                <a:ea typeface="Aptos"/>
                <a:cs typeface="Aptos"/>
              </a:rPr>
              <a:t>PRODUCT DESIGN TEMPLATE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FB8CAF8-E90B-419F-8978-45D5807F73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438150"/>
            <a:ext cx="95250" cy="952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057B8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8E9D2F8-0A20-42BA-8485-323B5A3BC6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342900"/>
            <a:ext cx="6667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676078"/>
                </a:solidFill>
                <a:latin typeface="Aptos"/>
                <a:ea typeface="Aptos"/>
                <a:cs typeface="Aptos"/>
              </a:defRPr>
            </a:pPr>
            <a:r>
              <a:rPr sz="975" b="0">
                <a:solidFill>
                  <a:srgbClr val="676078"/>
                </a:solidFill>
                <a:latin typeface="Aptos"/>
                <a:ea typeface="Aptos"/>
                <a:cs typeface="Aptos"/>
              </a:rPr>
              <a:t>02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B61CD3A-F836-4E70-BDF4-7D436A01E7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38200"/>
            <a:ext cx="733425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91627"/>
                </a:solidFill>
                <a:latin typeface="Aptos Display"/>
                <a:ea typeface="Aptos Display"/>
                <a:cs typeface="Aptos Display"/>
              </a:defRPr>
            </a:pPr>
            <a:r>
              <a:rPr sz="2700" b="1">
                <a:solidFill>
                  <a:srgbClr val="191627"/>
                </a:solidFill>
                <a:latin typeface="Aptos Display"/>
                <a:ea typeface="Aptos Display"/>
                <a:cs typeface="Aptos Display"/>
              </a:rPr>
              <a:t>Problem And Goals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D7A2CE9-4338-407F-AC47-7496CFA271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390650"/>
            <a:ext cx="685800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76078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676078"/>
                </a:solidFill>
                <a:latin typeface="Aptos"/>
                <a:ea typeface="Aptos"/>
                <a:cs typeface="Aptos"/>
              </a:rPr>
              <a:t>Make the user problem explicit before reviewing screens.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541938D-DE92-4928-AFCD-C6B3BC0856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43650"/>
            <a:ext cx="10972800" cy="0"/>
          </a:xfrm>
          <a:prstGeom xmlns:a="http://schemas.openxmlformats.org/drawingml/2006/main" prst="line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9525">
            <a:solidFill>
              <a:srgbClr val="E7E0F7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84C30C8-53A9-417F-B865-E8276D781C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49530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67607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676078"/>
                </a:solidFill>
                <a:latin typeface="Aptos"/>
                <a:ea typeface="Aptos"/>
                <a:cs typeface="Aptos"/>
              </a:rPr>
              <a:t>[Confidential] Replace bracketed text before presenting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B0015E5-24F8-4C23-83EE-8956A5BF9D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2209800"/>
            <a:ext cx="9525000" cy="723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91627"/>
          </a:solidFill>
          <a:ln xmlns:a="http://schemas.openxmlformats.org/drawingml/2006/main" w="9525">
            <a:solidFill>
              <a:srgbClr val="E7E0F7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CCC9CD4-89E0-475D-AD29-25972A1A4B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2400300"/>
            <a:ext cx="20002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User problem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5D3EE88-29E0-425F-AC66-4C7C24E3B1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2400300"/>
            <a:ext cx="6191250" cy="323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FFFFFF">
                    <a:alpha val="80000"/>
                  </a:srgbClr>
                </a:solidFill>
                <a:latin typeface="Aptos"/>
                <a:ea typeface="Aptos"/>
                <a:cs typeface="Aptos"/>
              </a:defRPr>
            </a:pPr>
            <a:r>
              <a:rPr sz="1425" b="0">
                <a:solidFill>
                  <a:srgbClr val="FFFFFF">
                    <a:alpha val="80000"/>
                  </a:srgbClr>
                </a:solidFill>
                <a:latin typeface="Aptos"/>
                <a:ea typeface="Aptos"/>
                <a:cs typeface="Aptos"/>
              </a:rPr>
              <a:t>[Who struggles, where, and why]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24531EA-301D-46B5-A208-DEE6489D18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3219450"/>
            <a:ext cx="9525000" cy="723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EFDFF"/>
          </a:solidFill>
          <a:ln xmlns:a="http://schemas.openxmlformats.org/drawingml/2006/main" w="9525">
            <a:solidFill>
              <a:srgbClr val="E7E0F7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EDBBA66-FB3B-4C20-A98B-C32B089905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3409950"/>
            <a:ext cx="20002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7057B8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7057B8"/>
                </a:solidFill>
                <a:latin typeface="Aptos"/>
                <a:ea typeface="Aptos"/>
                <a:cs typeface="Aptos"/>
              </a:rPr>
              <a:t>Design goals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06D2C2A-6EB3-4D36-9149-14158DCF74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3409950"/>
            <a:ext cx="6191250" cy="323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191627"/>
                </a:solidFill>
                <a:latin typeface="Aptos"/>
                <a:ea typeface="Aptos"/>
                <a:cs typeface="Aptos"/>
              </a:defRPr>
            </a:pPr>
            <a:r>
              <a:rPr sz="1425" b="0">
                <a:solidFill>
                  <a:srgbClr val="191627"/>
                </a:solidFill>
                <a:latin typeface="Aptos"/>
                <a:ea typeface="Aptos"/>
                <a:cs typeface="Aptos"/>
              </a:rPr>
              <a:t>[Outcome, clarity, speed, trust]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338D2EB-1829-4059-A969-4A132D5642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4229100"/>
            <a:ext cx="9525000" cy="723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EFDFF"/>
          </a:solidFill>
          <a:ln xmlns:a="http://schemas.openxmlformats.org/drawingml/2006/main" w="9525">
            <a:solidFill>
              <a:srgbClr val="E7E0F7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94D6B10-22BD-41D0-8093-9CD06D4314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419600"/>
            <a:ext cx="20002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7057B8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7057B8"/>
                </a:solidFill>
                <a:latin typeface="Aptos"/>
                <a:ea typeface="Aptos"/>
                <a:cs typeface="Aptos"/>
              </a:rPr>
              <a:t>Non-goals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CD3949F-E1CC-4152-8BF6-163E6BACB2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4419600"/>
            <a:ext cx="6191250" cy="323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191627"/>
                </a:solidFill>
                <a:latin typeface="Aptos"/>
                <a:ea typeface="Aptos"/>
                <a:cs typeface="Aptos"/>
              </a:defRPr>
            </a:pPr>
            <a:r>
              <a:rPr sz="1425" b="0">
                <a:solidFill>
                  <a:srgbClr val="191627"/>
                </a:solidFill>
                <a:latin typeface="Aptos"/>
                <a:ea typeface="Aptos"/>
                <a:cs typeface="Aptos"/>
              </a:rPr>
              <a:t>[What this review will not decide]</a:t>
            </a:r>
          </a:p>
        </p:txBody>
      </p:sp>
    </p:spTree>
    <p:extLst>
      <p:ext uri="{BB962C8B-B14F-4D97-AF65-F5344CB8AC3E}">
        <p14:creationId xmlns:p14="http://schemas.microsoft.com/office/powerpoint/2010/main" val="1986933814"/>
      </p:ext>
    </p:extLst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496DC3D9-FBD6-4D78-9678-DC9A484B60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1FB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E6B9C5C-7E9F-4017-ABF5-2ED6851BC2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1950"/>
            <a:ext cx="30480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676078"/>
                </a:solidFill>
                <a:latin typeface="Aptos"/>
                <a:ea typeface="Aptos"/>
                <a:cs typeface="Aptos"/>
              </a:defRPr>
            </a:pPr>
            <a:r>
              <a:rPr sz="900" b="1">
                <a:solidFill>
                  <a:srgbClr val="676078"/>
                </a:solidFill>
                <a:latin typeface="Aptos"/>
                <a:ea typeface="Aptos"/>
                <a:cs typeface="Aptos"/>
              </a:rPr>
              <a:t>PRODUCT DESIGN TEMPLATE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A096090-B6FF-454D-B421-2BC045B909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438150"/>
            <a:ext cx="95250" cy="952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057B8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7C3C6CA-AB6F-48D4-9BBC-1ECEF78EAE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342900"/>
            <a:ext cx="6667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676078"/>
                </a:solidFill>
                <a:latin typeface="Aptos"/>
                <a:ea typeface="Aptos"/>
                <a:cs typeface="Aptos"/>
              </a:defRPr>
            </a:pPr>
            <a:r>
              <a:rPr sz="975" b="0">
                <a:solidFill>
                  <a:srgbClr val="676078"/>
                </a:solidFill>
                <a:latin typeface="Aptos"/>
                <a:ea typeface="Aptos"/>
                <a:cs typeface="Aptos"/>
              </a:rPr>
              <a:t>03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60D1182-5559-4CE5-8CFC-B613DAB00E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38200"/>
            <a:ext cx="733425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91627"/>
                </a:solidFill>
                <a:latin typeface="Aptos Display"/>
                <a:ea typeface="Aptos Display"/>
                <a:cs typeface="Aptos Display"/>
              </a:defRPr>
            </a:pPr>
            <a:r>
              <a:rPr sz="2700" b="1">
                <a:solidFill>
                  <a:srgbClr val="191627"/>
                </a:solidFill>
                <a:latin typeface="Aptos Display"/>
                <a:ea typeface="Aptos Display"/>
                <a:cs typeface="Aptos Display"/>
              </a:rPr>
              <a:t>Concept Comparison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CACD663-B97D-400F-864E-D4BB131556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390650"/>
            <a:ext cx="685800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76078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676078"/>
                </a:solidFill>
                <a:latin typeface="Aptos"/>
                <a:ea typeface="Aptos"/>
                <a:cs typeface="Aptos"/>
              </a:rPr>
              <a:t>Use native placeholders for screenshots, notes, and tradeoffs.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63DE4FB-5C35-42CD-AB93-A63C92A1EC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43650"/>
            <a:ext cx="10972800" cy="0"/>
          </a:xfrm>
          <a:prstGeom xmlns:a="http://schemas.openxmlformats.org/drawingml/2006/main" prst="line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9525">
            <a:solidFill>
              <a:srgbClr val="E7E0F7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B20D342-79CA-4A49-970A-2E1164C964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49530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67607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676078"/>
                </a:solidFill>
                <a:latin typeface="Aptos"/>
                <a:ea typeface="Aptos"/>
                <a:cs typeface="Aptos"/>
              </a:rPr>
              <a:t>[Confidential] Replace bracketed text before presenting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D52F142-5041-42FB-BA21-27D1162FCF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52650"/>
            <a:ext cx="4686300" cy="3162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EFDFF"/>
          </a:solidFill>
          <a:ln xmlns:a="http://schemas.openxmlformats.org/drawingml/2006/main" w="9525">
            <a:solidFill>
              <a:srgbClr val="E7E0F7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A065232-FDB4-4437-8C8A-61288DEFAE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" y="2381250"/>
            <a:ext cx="1714500" cy="323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91627"/>
                </a:solidFill>
                <a:latin typeface="Aptos Display"/>
                <a:ea typeface="Aptos Display"/>
                <a:cs typeface="Aptos Display"/>
              </a:defRPr>
            </a:pPr>
            <a:r>
              <a:rPr sz="1800" b="1">
                <a:solidFill>
                  <a:srgbClr val="191627"/>
                </a:solidFill>
                <a:latin typeface="Aptos Display"/>
                <a:ea typeface="Aptos Display"/>
                <a:cs typeface="Aptos Display"/>
              </a:rPr>
              <a:t>Concept A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7BDEE5F-2465-44FA-808A-808DD3C519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2895600"/>
            <a:ext cx="4114800" cy="1333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0F7"/>
          </a:solidFill>
          <a:ln xmlns:a="http://schemas.openxmlformats.org/drawingml/2006/main" w="9525">
            <a:solidFill>
              <a:srgbClr val="7057B8"/>
            </a:solidFill>
            <a:prstDash val="dash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FFFEDC0-F08F-4097-91DF-293A719261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3352800"/>
            <a:ext cx="3390900" cy="323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ctr">
              <a:defRPr sz="1350" b="0">
                <a:solidFill>
                  <a:srgbClr val="676078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676078"/>
                </a:solidFill>
                <a:latin typeface="Aptos"/>
                <a:ea typeface="Aptos"/>
                <a:cs typeface="Aptos"/>
              </a:rPr>
              <a:t>[Screenshot placeholder]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1F37416-2C01-4775-B16D-6792A7635F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4514850"/>
            <a:ext cx="3981450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91627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191627"/>
                </a:solidFill>
                <a:latin typeface="Aptos"/>
                <a:ea typeface="Aptos"/>
                <a:cs typeface="Aptos"/>
              </a:rPr>
              <a:t>[Strengths and risks]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DB7E6A9-9268-45F4-9420-3282155308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34100" y="2152650"/>
            <a:ext cx="4686300" cy="3162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EFDFF"/>
          </a:solidFill>
          <a:ln xmlns:a="http://schemas.openxmlformats.org/drawingml/2006/main" w="9525">
            <a:solidFill>
              <a:srgbClr val="E7E0F7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DBD4E16-0BD6-46EC-A6EE-2E08942121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00800" y="2381250"/>
            <a:ext cx="1714500" cy="323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91627"/>
                </a:solidFill>
                <a:latin typeface="Aptos Display"/>
                <a:ea typeface="Aptos Display"/>
                <a:cs typeface="Aptos Display"/>
              </a:defRPr>
            </a:pPr>
            <a:r>
              <a:rPr sz="1800" b="1">
                <a:solidFill>
                  <a:srgbClr val="191627"/>
                </a:solidFill>
                <a:latin typeface="Aptos Display"/>
                <a:ea typeface="Aptos Display"/>
                <a:cs typeface="Aptos Display"/>
              </a:rPr>
              <a:t>Concept B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1C4741B-7A1C-4A55-8A30-87FF23C995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19850" y="2895600"/>
            <a:ext cx="4114800" cy="1333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0F7"/>
          </a:solidFill>
          <a:ln xmlns:a="http://schemas.openxmlformats.org/drawingml/2006/main" w="9525">
            <a:solidFill>
              <a:srgbClr val="7057B8"/>
            </a:solidFill>
            <a:prstDash val="dash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F5EE58D-691D-41CD-88C3-D489AC4B50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81800" y="3352800"/>
            <a:ext cx="3390900" cy="323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ctr">
              <a:defRPr sz="1350" b="0">
                <a:solidFill>
                  <a:srgbClr val="676078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676078"/>
                </a:solidFill>
                <a:latin typeface="Aptos"/>
                <a:ea typeface="Aptos"/>
                <a:cs typeface="Aptos"/>
              </a:rPr>
              <a:t>[Screenshot placeholder]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1B7718C5-D65A-4275-8D75-B5DC7B2B6B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19850" y="4514850"/>
            <a:ext cx="3981450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91627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191627"/>
                </a:solidFill>
                <a:latin typeface="Aptos"/>
                <a:ea typeface="Aptos"/>
                <a:cs typeface="Aptos"/>
              </a:rPr>
              <a:t>[Strengths and risks]</a:t>
            </a:r>
          </a:p>
        </p:txBody>
      </p:sp>
    </p:spTree>
    <p:extLst>
      <p:ext uri="{BB962C8B-B14F-4D97-AF65-F5344CB8AC3E}">
        <p14:creationId xmlns:p14="http://schemas.microsoft.com/office/powerpoint/2010/main" val="537431818"/>
      </p:ext>
    </p:extLst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FB061275-88EA-455D-A9FD-B2B2F18E20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1FB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3ED9642-0A58-4D18-B63D-86BC2325DB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1950"/>
            <a:ext cx="30480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676078"/>
                </a:solidFill>
                <a:latin typeface="Aptos"/>
                <a:ea typeface="Aptos"/>
                <a:cs typeface="Aptos"/>
              </a:defRPr>
            </a:pPr>
            <a:r>
              <a:rPr sz="900" b="1">
                <a:solidFill>
                  <a:srgbClr val="676078"/>
                </a:solidFill>
                <a:latin typeface="Aptos"/>
                <a:ea typeface="Aptos"/>
                <a:cs typeface="Aptos"/>
              </a:rPr>
              <a:t>PRODUCT DESIGN TEMPLATE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EC836FC-3DDC-4E82-BDB1-714742818B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438150"/>
            <a:ext cx="95250" cy="952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057B8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9C38F5E-B61C-47EA-8ED3-3AEE23A4BF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342900"/>
            <a:ext cx="6667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r">
              <a:defRPr sz="975" b="0">
                <a:solidFill>
                  <a:srgbClr val="676078"/>
                </a:solidFill>
                <a:latin typeface="Aptos"/>
                <a:ea typeface="Aptos"/>
                <a:cs typeface="Aptos"/>
              </a:defRPr>
            </a:pPr>
            <a:r>
              <a:rPr sz="975" b="0">
                <a:solidFill>
                  <a:srgbClr val="676078"/>
                </a:solidFill>
                <a:latin typeface="Aptos"/>
                <a:ea typeface="Aptos"/>
                <a:cs typeface="Aptos"/>
              </a:rPr>
              <a:t>04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8787F58-9D18-4063-95CF-9E7CDF604C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38200"/>
            <a:ext cx="733425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91627"/>
                </a:solidFill>
                <a:latin typeface="Aptos Display"/>
                <a:ea typeface="Aptos Display"/>
                <a:cs typeface="Aptos Display"/>
              </a:defRPr>
            </a:pPr>
            <a:r>
              <a:rPr sz="2700" b="1">
                <a:solidFill>
                  <a:srgbClr val="191627"/>
                </a:solidFill>
                <a:latin typeface="Aptos Display"/>
                <a:ea typeface="Aptos Display"/>
                <a:cs typeface="Aptos Display"/>
              </a:rPr>
              <a:t>Feedback And Decision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BBBC018-64FB-4627-BBED-0CC2C942BF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390650"/>
            <a:ext cx="685800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76078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676078"/>
                </a:solidFill>
                <a:latin typeface="Aptos"/>
                <a:ea typeface="Aptos"/>
                <a:cs typeface="Aptos"/>
              </a:rPr>
              <a:t>Leave the review with a clear call and edit list.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8C5A58C-A6E0-4E86-963B-24D3BC08C2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43650"/>
            <a:ext cx="10972800" cy="0"/>
          </a:xfrm>
          <a:prstGeom xmlns:a="http://schemas.openxmlformats.org/drawingml/2006/main" prst="line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9525">
            <a:solidFill>
              <a:srgbClr val="E7E0F7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3FAFB0B-9069-453A-862B-D155C3DB66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49530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676078"/>
                </a:solidFill>
                <a:latin typeface="Aptos"/>
                <a:ea typeface="Aptos"/>
                <a:cs typeface="Aptos"/>
              </a:defRPr>
            </a:pPr>
            <a:r>
              <a:rPr sz="750" b="0">
                <a:solidFill>
                  <a:srgbClr val="676078"/>
                </a:solidFill>
                <a:latin typeface="Aptos"/>
                <a:ea typeface="Aptos"/>
                <a:cs typeface="Aptos"/>
              </a:rPr>
              <a:t>[Confidential] Replace bracketed text before presenting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9D336CB-D6CB-4C0B-BF22-3D4FBE547A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" y="2209800"/>
            <a:ext cx="160020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57B8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3B590A7-8E30-498F-A462-2EA073277A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81100" y="2400300"/>
            <a:ext cx="12573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Must change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C1A0D4E-9E0D-433C-A75B-46E7399020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95600" y="2209800"/>
            <a:ext cx="74866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EFDFF"/>
          </a:solidFill>
          <a:ln xmlns:a="http://schemas.openxmlformats.org/drawingml/2006/main" w="9525">
            <a:solidFill>
              <a:srgbClr val="E7E0F7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A18BA49-7C05-4904-B932-B54C913911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43250" y="2400300"/>
            <a:ext cx="6591300" cy="304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191627"/>
                </a:solidFill>
                <a:latin typeface="Aptos"/>
                <a:ea typeface="Aptos"/>
                <a:cs typeface="Aptos"/>
              </a:defRPr>
            </a:pPr>
            <a:r>
              <a:rPr sz="1425" b="0">
                <a:solidFill>
                  <a:srgbClr val="191627"/>
                </a:solidFill>
                <a:latin typeface="Aptos"/>
                <a:ea typeface="Aptos"/>
                <a:cs typeface="Aptos"/>
              </a:rPr>
              <a:t>[Critical blocker]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D28C9F0-C60B-44B2-9E40-EF6DF33961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" y="3238500"/>
            <a:ext cx="160020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8C72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F5E6272-8549-48DF-A95A-443075C2AC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81100" y="3429000"/>
            <a:ext cx="12573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Should explore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93A8A3D-D083-4E83-8C65-62D17BE92F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95600" y="3238500"/>
            <a:ext cx="74866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EFDFF"/>
          </a:solidFill>
          <a:ln xmlns:a="http://schemas.openxmlformats.org/drawingml/2006/main" w="9525">
            <a:solidFill>
              <a:srgbClr val="E7E0F7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4B106F3-4C44-4651-AD86-90499C4DC8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43250" y="3429000"/>
            <a:ext cx="6591300" cy="304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191627"/>
                </a:solidFill>
                <a:latin typeface="Aptos"/>
                <a:ea typeface="Aptos"/>
                <a:cs typeface="Aptos"/>
              </a:defRPr>
            </a:pPr>
            <a:r>
              <a:rPr sz="1425" b="0">
                <a:solidFill>
                  <a:srgbClr val="191627"/>
                </a:solidFill>
                <a:latin typeface="Aptos"/>
                <a:ea typeface="Aptos"/>
                <a:cs typeface="Aptos"/>
              </a:rPr>
              <a:t>[Open question]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62ECEB5-A2E1-4118-B872-C82BFBF220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" y="4267200"/>
            <a:ext cx="160020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8C72"/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19F349D-2C8C-4E0F-B34A-EA65DA4E15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81100" y="4457700"/>
            <a:ext cx="125730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Approved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4C486CB-3BEF-4BD8-BC85-C755DE621E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95600" y="4267200"/>
            <a:ext cx="74866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EFDFF"/>
          </a:solidFill>
          <a:ln xmlns:a="http://schemas.openxmlformats.org/drawingml/2006/main" w="9525">
            <a:solidFill>
              <a:srgbClr val="E7E0F7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7AA4A13-12B6-4472-8864-E51F4C06C6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43250" y="4457700"/>
            <a:ext cx="6591300" cy="304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 w="0">
            <a:solidFill>
              <a:srgbClr val="000000">
                <a:alpha val="0"/>
              </a:srgbClr>
            </a:solidFill>
            <a:prstDash val="solid"/>
          </a:ln>
        </p:spPr>
        <p:txBody>
          <a:bodyPr xmlns:a="http://schemas.openxmlformats.org/drawingml/2006/main" lIns="114300" tIns="76200" rIns="114300" bIns="76200" anchor="t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191627"/>
                </a:solidFill>
                <a:latin typeface="Aptos"/>
                <a:ea typeface="Aptos"/>
                <a:cs typeface="Aptos"/>
              </a:defRPr>
            </a:pPr>
            <a:r>
              <a:rPr sz="1425" b="0">
                <a:solidFill>
                  <a:srgbClr val="191627"/>
                </a:solidFill>
                <a:latin typeface="Aptos"/>
                <a:ea typeface="Aptos"/>
                <a:cs typeface="Aptos"/>
              </a:rPr>
              <a:t>[What is locked]</a:t>
            </a:r>
          </a:p>
        </p:txBody>
      </p:sp>
    </p:spTree>
    <p:extLst>
      <p:ext uri="{BB962C8B-B14F-4D97-AF65-F5344CB8AC3E}">
        <p14:creationId xmlns:p14="http://schemas.microsoft.com/office/powerpoint/2010/main" val="528620947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solidFill>
          <a:schemeClr val="dk1"/>
        </a:solidFill>
        <a:solidFill>
          <a:schemeClr val="accent1"/>
        </a:soli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2026-05-28T23:23:33.2980000Z</dcterms:created>
  <dcterms:modified xsi:type="dcterms:W3CDTF">2026-05-28T23:23:33.2980000Z</dcterms:modified>
</coreProperties>
</file>